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369" r:id="rId5"/>
    <p:sldId id="367" r:id="rId6"/>
    <p:sldId id="371" r:id="rId7"/>
    <p:sldId id="370" r:id="rId8"/>
    <p:sldId id="360" r:id="rId9"/>
    <p:sldId id="372" r:id="rId10"/>
    <p:sldId id="361" r:id="rId11"/>
    <p:sldId id="373" r:id="rId12"/>
    <p:sldId id="363" r:id="rId13"/>
    <p:sldId id="365" r:id="rId14"/>
    <p:sldId id="267" r:id="rId15"/>
  </p:sldIdLst>
  <p:sldSz cx="1219835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5AD00A"/>
    <a:srgbClr val="FF9300"/>
    <a:srgbClr val="9CEB37"/>
    <a:srgbClr val="88E70F"/>
    <a:srgbClr val="9BD106"/>
    <a:srgbClr val="80BC3B"/>
    <a:srgbClr val="F2F2E6"/>
    <a:srgbClr val="FFFFFF"/>
    <a:srgbClr val="563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9484" autoAdjust="0"/>
  </p:normalViewPr>
  <p:slideViewPr>
    <p:cSldViewPr>
      <p:cViewPr varScale="1">
        <p:scale>
          <a:sx n="116" d="100"/>
          <a:sy n="116" d="100"/>
        </p:scale>
        <p:origin x="384" y="132"/>
      </p:cViewPr>
      <p:guideLst>
        <p:guide orient="horz" pos="2160"/>
        <p:guide pos="3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-39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360云盘\02-个人资料\！PPT图片及版面资源\05-PPT精选插图\01-生活\qingxinzhuomczwp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" y="0"/>
            <a:ext cx="12198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 userDrawn="1"/>
        </p:nvSpPr>
        <p:spPr>
          <a:xfrm>
            <a:off x="3055760" y="2945269"/>
            <a:ext cx="7344816" cy="2123658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zh-CN" altLang="en-US" sz="6600" spc="50" dirty="0" smtClean="0">
                <a:ln w="11430"/>
                <a:solidFill>
                  <a:srgbClr val="5932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itchFamily="34" charset="-122"/>
                <a:ea typeface="华康俪金黑W8(P)" pitchFamily="34" charset="-122"/>
                <a:cs typeface="经典繁仿黑" pitchFamily="49" charset="-122"/>
              </a:rPr>
              <a:t>自助借还设备常见问题说明</a:t>
            </a:r>
            <a:endParaRPr lang="zh-CN" altLang="en-US" sz="6600" spc="50" dirty="0">
              <a:ln w="11430"/>
              <a:solidFill>
                <a:srgbClr val="5932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俪金黑W8(P)" pitchFamily="34" charset="-122"/>
              <a:ea typeface="华康俪金黑W8(P)" pitchFamily="34" charset="-122"/>
              <a:cs typeface="经典繁仿黑" pitchFamily="49" charset="-122"/>
            </a:endParaRPr>
          </a:p>
        </p:txBody>
      </p:sp>
      <p:sp>
        <p:nvSpPr>
          <p:cNvPr id="72" name="矩形 71"/>
          <p:cNvSpPr/>
          <p:nvPr userDrawn="1"/>
        </p:nvSpPr>
        <p:spPr>
          <a:xfrm>
            <a:off x="8331423" y="6237312"/>
            <a:ext cx="365026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经典繁仿黑" pitchFamily="49" charset="-122"/>
              </a:rPr>
              <a:t>——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经典繁仿黑" pitchFamily="49" charset="-122"/>
              </a:rPr>
              <a:t>广西医科大学图书馆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经典繁仿黑" pitchFamily="49" charset="-122"/>
            </a:endParaRPr>
          </a:p>
        </p:txBody>
      </p:sp>
      <p:pic>
        <p:nvPicPr>
          <p:cNvPr id="1026" name="Picture 2" descr="C:\Documents and Settings\t11318\桌面\未标题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421058" y="951031"/>
            <a:ext cx="614221" cy="57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90"/>
                            </p:stCondLst>
                            <p:childTnLst>
                              <p:par>
                                <p:cTn id="1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rgbClr val="F2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9544248" y="-7200000"/>
            <a:ext cx="2654102" cy="7200000"/>
          </a:xfrm>
          <a:prstGeom prst="rect">
            <a:avLst/>
          </a:prstGeom>
          <a:solidFill>
            <a:srgbClr val="9CE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691463" y="-7200000"/>
            <a:ext cx="864096" cy="7200000"/>
          </a:xfrm>
          <a:prstGeom prst="rect">
            <a:avLst/>
          </a:prstGeom>
          <a:solidFill>
            <a:srgbClr val="5AD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8051328" y="2603004"/>
            <a:ext cx="3960440" cy="3960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0">
            <a:solidFill>
              <a:srgbClr val="5AD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8221144" y="2755528"/>
            <a:ext cx="3600000" cy="360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椭圆 13"/>
          <p:cNvSpPr/>
          <p:nvPr userDrawn="1"/>
        </p:nvSpPr>
        <p:spPr>
          <a:xfrm>
            <a:off x="8214198" y="2765874"/>
            <a:ext cx="3573304" cy="3573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8148836" y="2700512"/>
            <a:ext cx="3728665" cy="3728665"/>
          </a:xfrm>
          <a:prstGeom prst="ellipse">
            <a:avLst/>
          </a:prstGeom>
          <a:solidFill>
            <a:srgbClr val="9CE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TextBox 1"/>
          <p:cNvSpPr txBox="1"/>
          <p:nvPr userDrawn="1"/>
        </p:nvSpPr>
        <p:spPr>
          <a:xfrm>
            <a:off x="8247780" y="3649208"/>
            <a:ext cx="3566358" cy="18312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b="1" dirty="0">
                <a:solidFill>
                  <a:srgbClr val="F2F2E6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r>
              <a:rPr lang="zh-CN" altLang="en-US" sz="5400" b="1" dirty="0" smtClean="0">
                <a:solidFill>
                  <a:srgbClr val="F2F2E6"/>
                </a:solidFill>
                <a:latin typeface="微软雅黑" pitchFamily="34" charset="-122"/>
                <a:ea typeface="微软雅黑" pitchFamily="34" charset="-122"/>
              </a:rPr>
              <a:t>页</a:t>
            </a:r>
            <a:endParaRPr lang="en-US" altLang="zh-CN" sz="5400" b="1" dirty="0" smtClean="0">
              <a:solidFill>
                <a:srgbClr val="F2F2E6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3200" dirty="0">
                <a:solidFill>
                  <a:srgbClr val="F2F2E6"/>
                </a:solidFill>
                <a:latin typeface="Agency FB" panose="020B0503020202020204" pitchFamily="34" charset="0"/>
                <a:ea typeface="Adobe 宋体 Std L" pitchFamily="18" charset="-122"/>
              </a:rPr>
              <a:t>Contents </a:t>
            </a:r>
            <a:r>
              <a:rPr lang="en-US" altLang="zh-CN" sz="3200" dirty="0" smtClean="0">
                <a:solidFill>
                  <a:srgbClr val="F2F2E6"/>
                </a:solidFill>
                <a:latin typeface="Agency FB" panose="020B0503020202020204" pitchFamily="34" charset="0"/>
                <a:ea typeface="Adobe 宋体 Std L" pitchFamily="18" charset="-122"/>
              </a:rPr>
              <a:t>Page</a:t>
            </a:r>
            <a:endParaRPr lang="zh-CN" altLang="en-US" sz="3200" dirty="0">
              <a:solidFill>
                <a:srgbClr val="F2F2E6"/>
              </a:solidFill>
              <a:latin typeface="Agency FB" panose="020B0503020202020204" pitchFamily="34" charset="0"/>
              <a:ea typeface="Adobe 宋体 Std L" pitchFamily="18" charset="-122"/>
            </a:endParaRPr>
          </a:p>
        </p:txBody>
      </p:sp>
      <p:sp>
        <p:nvSpPr>
          <p:cNvPr id="17" name="TextBox 5"/>
          <p:cNvSpPr txBox="1"/>
          <p:nvPr userDrawn="1"/>
        </p:nvSpPr>
        <p:spPr>
          <a:xfrm>
            <a:off x="896723" y="3861047"/>
            <a:ext cx="599454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7F7F7F"/>
                </a:solidFill>
                <a:latin typeface="Impact" pitchFamily="34" charset="0"/>
                <a:ea typeface="微软雅黑" pitchFamily="34" charset="-122"/>
              </a:rPr>
              <a:t>04</a:t>
            </a:r>
            <a:r>
              <a:rPr lang="en-US" altLang="zh-CN" sz="2400" dirty="0" smtClean="0">
                <a:solidFill>
                  <a:srgbClr val="CD1F06"/>
                </a:solidFill>
                <a:latin typeface="Impact" pitchFamily="34" charset="0"/>
                <a:ea typeface="微软雅黑" pitchFamily="34" charset="-122"/>
              </a:rPr>
              <a:t>    </a:t>
            </a:r>
            <a:r>
              <a:rPr lang="zh-CN" altLang="en-US" sz="2400" dirty="0" smtClea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超期书能否归还</a:t>
            </a:r>
            <a:endParaRPr lang="zh-CN" altLang="en-US" sz="2400" dirty="0">
              <a:solidFill>
                <a:srgbClr val="7F7F7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8" name="TextBox 6"/>
          <p:cNvSpPr txBox="1"/>
          <p:nvPr userDrawn="1"/>
        </p:nvSpPr>
        <p:spPr>
          <a:xfrm>
            <a:off x="896723" y="1628800"/>
            <a:ext cx="6642612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dirty="0" smtClean="0">
                <a:solidFill>
                  <a:srgbClr val="7F7F7F"/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zh-CN" altLang="en-US" sz="2400" dirty="0" smtClea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借阅证无法读取</a:t>
            </a:r>
            <a:endParaRPr lang="zh-CN" altLang="en-US" sz="2400" dirty="0">
              <a:solidFill>
                <a:srgbClr val="7F7F7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0"/>
          <p:cNvSpPr txBox="1"/>
          <p:nvPr userDrawn="1"/>
        </p:nvSpPr>
        <p:spPr>
          <a:xfrm>
            <a:off x="896723" y="2372882"/>
            <a:ext cx="671462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dirty="0" smtClean="0">
                <a:solidFill>
                  <a:srgbClr val="7F7F7F"/>
                </a:solidFill>
                <a:latin typeface="Impact" pitchFamily="34" charset="0"/>
                <a:ea typeface="微软雅黑" pitchFamily="34" charset="-122"/>
              </a:rPr>
              <a:t>02    </a:t>
            </a:r>
            <a:r>
              <a:rPr lang="zh-CN" altLang="en-US" sz="2400" dirty="0" smtClea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借阅书籍数量与设备检测的书籍数量不一致</a:t>
            </a:r>
          </a:p>
        </p:txBody>
      </p:sp>
      <p:sp>
        <p:nvSpPr>
          <p:cNvPr id="20" name="TextBox 11"/>
          <p:cNvSpPr txBox="1"/>
          <p:nvPr userDrawn="1"/>
        </p:nvSpPr>
        <p:spPr>
          <a:xfrm>
            <a:off x="896723" y="3116965"/>
            <a:ext cx="383430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dirty="0" smtClean="0">
                <a:solidFill>
                  <a:srgbClr val="7F7F7F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en-US" sz="2400" dirty="0" smtClea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续借失败</a:t>
            </a:r>
          </a:p>
        </p:txBody>
      </p:sp>
      <p:sp>
        <p:nvSpPr>
          <p:cNvPr id="21" name="TextBox 5"/>
          <p:cNvSpPr txBox="1"/>
          <p:nvPr userDrawn="1"/>
        </p:nvSpPr>
        <p:spPr>
          <a:xfrm>
            <a:off x="896723" y="4576247"/>
            <a:ext cx="599454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 smtClean="0">
                <a:solidFill>
                  <a:srgbClr val="7F7F7F"/>
                </a:solidFill>
                <a:latin typeface="Impact" pitchFamily="34" charset="0"/>
                <a:ea typeface="微软雅黑" pitchFamily="34" charset="-122"/>
              </a:rPr>
              <a:t>05</a:t>
            </a:r>
            <a:r>
              <a:rPr lang="en-US" altLang="zh-CN" sz="2400" dirty="0" smtClean="0">
                <a:solidFill>
                  <a:srgbClr val="CD1F06"/>
                </a:solidFill>
                <a:latin typeface="Impact" pitchFamily="34" charset="0"/>
                <a:ea typeface="微软雅黑" pitchFamily="34" charset="-122"/>
              </a:rPr>
              <a:t>    </a:t>
            </a:r>
            <a:r>
              <a:rPr lang="zh-CN" altLang="en-US" sz="2400" dirty="0" smtClea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借书失败</a:t>
            </a:r>
            <a:endParaRPr lang="zh-CN" altLang="en-US" sz="2400" dirty="0">
              <a:solidFill>
                <a:srgbClr val="7F7F7F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91297 " pathEditMode="relative" ptsTypes="AA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17 0.91297 L 0.00034 1.0092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1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00017 0.91297 " pathEditMode="relative" ptsTypes="AA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018 0.91297 L 0.00035 1.0092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18193 -0.00023 L 1.99375E-6 7.40741E-7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97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  <p:bldP spid="16" grpId="0"/>
      <p:bldP spid="16" grpId="1"/>
      <p:bldP spid="16" grpId="2"/>
      <p:bldP spid="17" grpId="0"/>
      <p:bldP spid="18" grpId="0"/>
      <p:bldP spid="19" grpId="0"/>
      <p:bldP spid="20" grpId="0"/>
      <p:bldP spid="2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rgbClr val="F9F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1207" y="0"/>
            <a:ext cx="12198350" cy="6858000"/>
          </a:xfrm>
          <a:prstGeom prst="rect">
            <a:avLst/>
          </a:prstGeom>
          <a:solidFill>
            <a:srgbClr val="F2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 18"/>
          <p:cNvSpPr/>
          <p:nvPr userDrawn="1"/>
        </p:nvSpPr>
        <p:spPr>
          <a:xfrm>
            <a:off x="9544248" y="0"/>
            <a:ext cx="2654102" cy="6858000"/>
          </a:xfrm>
          <a:prstGeom prst="rect">
            <a:avLst/>
          </a:prstGeom>
          <a:solidFill>
            <a:srgbClr val="9CE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8691463" y="0"/>
            <a:ext cx="864096" cy="6858000"/>
          </a:xfrm>
          <a:prstGeom prst="rect">
            <a:avLst/>
          </a:prstGeom>
          <a:solidFill>
            <a:srgbClr val="5AD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051328" y="2603004"/>
            <a:ext cx="3960440" cy="39604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0">
            <a:solidFill>
              <a:srgbClr val="5AD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67215" y="2718891"/>
            <a:ext cx="3728665" cy="3728665"/>
          </a:xfrm>
          <a:prstGeom prst="ellipse">
            <a:avLst/>
          </a:prstGeom>
          <a:solidFill>
            <a:srgbClr val="9CE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1" t="2695" b="20034"/>
          <a:stretch>
            <a:fillRect/>
          </a:stretch>
        </p:blipFill>
        <p:spPr>
          <a:xfrm>
            <a:off x="8166008" y="2695968"/>
            <a:ext cx="3765815" cy="3757368"/>
          </a:xfrm>
          <a:custGeom>
            <a:avLst/>
            <a:gdLst>
              <a:gd name="connsiteX0" fmla="*/ 1878684 w 3740936"/>
              <a:gd name="connsiteY0" fmla="*/ 0 h 3757368"/>
              <a:gd name="connsiteX1" fmla="*/ 3719200 w 3740936"/>
              <a:gd name="connsiteY1" fmla="*/ 1500064 h 3757368"/>
              <a:gd name="connsiteX2" fmla="*/ 3740936 w 3740936"/>
              <a:gd name="connsiteY2" fmla="*/ 1642485 h 3757368"/>
              <a:gd name="connsiteX3" fmla="*/ 3740936 w 3740936"/>
              <a:gd name="connsiteY3" fmla="*/ 2114883 h 3757368"/>
              <a:gd name="connsiteX4" fmla="*/ 3719200 w 3740936"/>
              <a:gd name="connsiteY4" fmla="*/ 2257305 h 3757368"/>
              <a:gd name="connsiteX5" fmla="*/ 1878684 w 3740936"/>
              <a:gd name="connsiteY5" fmla="*/ 3757368 h 3757368"/>
              <a:gd name="connsiteX6" fmla="*/ 0 w 3740936"/>
              <a:gd name="connsiteY6" fmla="*/ 1878684 h 3757368"/>
              <a:gd name="connsiteX7" fmla="*/ 1878684 w 3740936"/>
              <a:gd name="connsiteY7" fmla="*/ 0 h 37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0936" h="3757368">
                <a:moveTo>
                  <a:pt x="1878684" y="0"/>
                </a:moveTo>
                <a:cubicBezTo>
                  <a:pt x="2786557" y="0"/>
                  <a:pt x="3544020" y="643979"/>
                  <a:pt x="3719200" y="1500064"/>
                </a:cubicBezTo>
                <a:lnTo>
                  <a:pt x="3740936" y="1642485"/>
                </a:lnTo>
                <a:lnTo>
                  <a:pt x="3740936" y="2114883"/>
                </a:lnTo>
                <a:lnTo>
                  <a:pt x="3719200" y="2257305"/>
                </a:lnTo>
                <a:cubicBezTo>
                  <a:pt x="3544020" y="3113390"/>
                  <a:pt x="2786557" y="3757368"/>
                  <a:pt x="1878684" y="3757368"/>
                </a:cubicBezTo>
                <a:cubicBezTo>
                  <a:pt x="841115" y="3757368"/>
                  <a:pt x="0" y="2916253"/>
                  <a:pt x="0" y="1878684"/>
                </a:cubicBezTo>
                <a:cubicBezTo>
                  <a:pt x="0" y="841115"/>
                  <a:pt x="841115" y="0"/>
                  <a:pt x="1878684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一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solidFill>
          <a:srgbClr val="F2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 userDrawn="1"/>
        </p:nvSpPr>
        <p:spPr>
          <a:xfrm>
            <a:off x="625273" y="6197242"/>
            <a:ext cx="511386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单个对象的组合设计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 userDrawn="1"/>
        </p:nvSpPr>
        <p:spPr>
          <a:xfrm>
            <a:off x="625273" y="6197242"/>
            <a:ext cx="511386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多个对象的组合设计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 userDrawn="1"/>
        </p:nvSpPr>
        <p:spPr>
          <a:xfrm>
            <a:off x="625273" y="6197242"/>
            <a:ext cx="511386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  典型动画的应用举例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:\360云盘\02-个人资料\！PPT图片及版面资源\05-PPT精选插图\01-生活\qingxinzhuomczwp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8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3"/>
          <p:cNvSpPr txBox="1"/>
          <p:nvPr userDrawn="1"/>
        </p:nvSpPr>
        <p:spPr>
          <a:xfrm>
            <a:off x="2066727" y="3140968"/>
            <a:ext cx="62646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谢谢观看！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8" name="Picture 2" descr="C:\Documents and Settings\t11318\桌面\未标题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798" y="909324"/>
            <a:ext cx="615749" cy="57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637" y="365126"/>
            <a:ext cx="10521077" cy="132556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5103" y="1847850"/>
            <a:ext cx="10521077" cy="4351338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ea"/>
              <a:buAutoNum type="circleNumDbPlain"/>
              <a:defRPr sz="3200">
                <a:solidFill>
                  <a:schemeClr val="tx1"/>
                </a:solidFill>
              </a:defRPr>
            </a:lvl1pPr>
            <a:lvl2pPr marL="914400" indent="-457200">
              <a:buFont typeface="+mj-ea"/>
              <a:buAutoNum type="circleNumDbPlain"/>
              <a:defRPr>
                <a:solidFill>
                  <a:schemeClr val="tx1"/>
                </a:solidFill>
              </a:defRPr>
            </a:lvl2pPr>
            <a:lvl3pPr marL="1371600" indent="-457200">
              <a:buFont typeface="+mj-lt"/>
              <a:buAutoNum type="alphaLcPeriod"/>
              <a:defRPr>
                <a:solidFill>
                  <a:schemeClr val="tx1"/>
                </a:solidFill>
              </a:defRPr>
            </a:lvl3pPr>
            <a:lvl4pPr marL="1714500" indent="-342900"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2171700" indent="-342900"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636" y="6356351"/>
            <a:ext cx="27446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7C4619-8AC0-4C96-A7B6-C43B66CC34C1}" type="datetimeFigureOut">
              <a:rPr lang="zh-CN" altLang="en-US" smtClean="0"/>
              <a:pPr/>
              <a:t>2019/12/20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40704" y="6356351"/>
            <a:ext cx="411694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5085" y="6356351"/>
            <a:ext cx="27446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F8964D-0259-4D86-9EB0-B3BF372056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989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 userDrawn="1"/>
        </p:nvSpPr>
        <p:spPr>
          <a:xfrm>
            <a:off x="0" y="6093296"/>
            <a:ext cx="12198350" cy="584704"/>
          </a:xfrm>
          <a:prstGeom prst="rect">
            <a:avLst/>
          </a:prstGeom>
          <a:solidFill>
            <a:srgbClr val="393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 userDrawn="1"/>
        </p:nvSpPr>
        <p:spPr>
          <a:xfrm>
            <a:off x="0" y="6678000"/>
            <a:ext cx="12195175" cy="180000"/>
          </a:xfrm>
          <a:prstGeom prst="rect">
            <a:avLst/>
          </a:prstGeom>
          <a:solidFill>
            <a:srgbClr val="88E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60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Documents and Settings\t11318\桌面\新建文件夹\green_leaf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59520" y="-232708"/>
            <a:ext cx="385946" cy="393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C:\Documents and Settings\t11318\桌面\新建文件夹\green_leaf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2708" y="1747076"/>
            <a:ext cx="385946" cy="393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C:\Documents and Settings\t11318\桌面\新建文件夹\green_leaf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8469" y="3952917"/>
            <a:ext cx="385946" cy="393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C:\Documents and Settings\t11318\桌面\新建文件夹\green_leaf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88542" y="2140492"/>
            <a:ext cx="459113" cy="46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C:\Documents and Settings\t11318\桌面\新建文件夹\green_leaf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20575" y="3304854"/>
            <a:ext cx="385946" cy="393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C:\Documents and Settings\t11318\桌面\新建文件夹\green_leaf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74030" y="804524"/>
            <a:ext cx="459113" cy="46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C:\Documents and Settings\t11318\桌面\新建文件夹\green_leaf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8469" y="2161846"/>
            <a:ext cx="385946" cy="393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C:\Documents and Settings\t11318\桌面\新建文件夹\未标题-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44725">
            <a:off x="659053" y="-1012499"/>
            <a:ext cx="504000" cy="2976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C:\Documents and Settings\t11318\桌面\新建文件夹\未标题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44725">
            <a:off x="-2715831" y="-954802"/>
            <a:ext cx="576064" cy="3401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8" descr="C:\Documents and Settings\t11318\桌面\新建文件夹\未标题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44725">
            <a:off x="-2961196" y="1213286"/>
            <a:ext cx="468000" cy="2763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8" descr="C:\Documents and Settings\t11318\桌面\新建文件夹\未标题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44725">
            <a:off x="-3074666" y="3467644"/>
            <a:ext cx="576064" cy="3401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8" descr="C:\Documents and Settings\t11318\桌面\新建文件夹\未标题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44725">
            <a:off x="-2757810" y="501917"/>
            <a:ext cx="576064" cy="3401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8" descr="C:\Documents and Settings\t11318\桌面\新建文件夹\未标题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44725">
            <a:off x="-568744" y="688271"/>
            <a:ext cx="576064" cy="3401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9" descr="C:\Documents and Settings\t11318\桌面\新建文件夹\a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12355" y="6075350"/>
            <a:ext cx="569506" cy="2817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9" descr="C:\Documents and Settings\t11318\桌面\新建文件夹\a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28666" y="4393458"/>
            <a:ext cx="569506" cy="2817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9" descr="C:\Documents and Settings\t11318\桌面\新建文件夹\a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0753" y="-925574"/>
            <a:ext cx="569506" cy="2817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9" descr="C:\Documents and Settings\t11318\桌面\新建文件夹\a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75473">
            <a:off x="-791559" y="3146392"/>
            <a:ext cx="569506" cy="2817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Documents and Settings\t11318\桌面\新建文件夹\a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12590" y="2789227"/>
            <a:ext cx="504000" cy="24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9" descr="C:\Documents and Settings\t11318\桌面\新建文件夹\a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71183" y="277985"/>
            <a:ext cx="569506" cy="2817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9" descr="C:\Documents and Settings\t11318\桌面\新建文件夹\a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29617" y="1995160"/>
            <a:ext cx="569506" cy="2817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Documents and Settings\t11318\桌面\新建文件夹\a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6847" y="-711260"/>
            <a:ext cx="569506" cy="2817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8" descr="C:\Documents and Settings\t11318\桌面\新建文件夹\未标题-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44725">
            <a:off x="-781107" y="777309"/>
            <a:ext cx="504000" cy="2976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7628" y="4712017"/>
            <a:ext cx="324000" cy="4150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94671" y="-531439"/>
            <a:ext cx="468000" cy="4917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885553" y="4800855"/>
            <a:ext cx="432000" cy="4539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19" descr="C:\Documents and Settings\t11318\桌面\新建文件夹\a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70307" y="3501009"/>
            <a:ext cx="468000" cy="2315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2522" y="4897346"/>
            <a:ext cx="324000" cy="4150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906030" y="-442966"/>
            <a:ext cx="432000" cy="4539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6030" y="3935556"/>
            <a:ext cx="324000" cy="4150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027" y="-1378501"/>
            <a:ext cx="324000" cy="4150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2522" y="1076376"/>
            <a:ext cx="324000" cy="4150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2307" y="3029890"/>
            <a:ext cx="288000" cy="368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24869">
            <a:off x="-4244356" y="-373570"/>
            <a:ext cx="432000" cy="4539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24869">
            <a:off x="-1135312" y="-86726"/>
            <a:ext cx="432000" cy="4539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24869">
            <a:off x="-2275386" y="2840609"/>
            <a:ext cx="432000" cy="4539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24869">
            <a:off x="-2544366" y="4225624"/>
            <a:ext cx="396000" cy="4161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24869">
            <a:off x="-3028674" y="1608174"/>
            <a:ext cx="432000" cy="4539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9" name="Picture 19" descr="C:\Documents and Settings\t11318\桌面\新建文件夹\a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92806">
            <a:off x="-4520210" y="1131668"/>
            <a:ext cx="569506" cy="2817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9" descr="C:\Documents and Settings\t11318\桌面\新建文件夹\a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92806">
            <a:off x="-661422" y="2759153"/>
            <a:ext cx="504000" cy="2493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9" descr="C:\Documents and Settings\t11318\桌面\新建文件夹\a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92806">
            <a:off x="-3911967" y="3496604"/>
            <a:ext cx="569506" cy="2817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9" descr="C:\Documents and Settings\t11318\桌面\新建文件夹\a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92806">
            <a:off x="-792709" y="1589011"/>
            <a:ext cx="504000" cy="2493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9" descr="C:\Documents and Settings\t11318\桌面\新建文件夹\a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92806">
            <a:off x="-1801127" y="2708245"/>
            <a:ext cx="468000" cy="2315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9" descr="C:\Documents and Settings\t11318\桌面\新建文件夹\a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92806">
            <a:off x="649313" y="-402228"/>
            <a:ext cx="468000" cy="2315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9" descr="C:\Documents and Settings\t11318\桌面\新建文件夹\a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92806">
            <a:off x="-1681517" y="5393679"/>
            <a:ext cx="569506" cy="2817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9" descr="C:\Documents and Settings\t11318\桌面\新建文件夹\a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92806">
            <a:off x="-520668" y="-309688"/>
            <a:ext cx="504000" cy="2493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9" descr="C:\Documents and Settings\t11318\桌面\新建文件夹\a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92806">
            <a:off x="-543709" y="1255019"/>
            <a:ext cx="468000" cy="2315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9" descr="C:\Documents and Settings\t11318\桌面\新建文件夹\a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49948" y="4702784"/>
            <a:ext cx="569506" cy="2817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图片 100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24869">
            <a:off x="-555600" y="3898136"/>
            <a:ext cx="396000" cy="4161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" name="Picture 19" descr="C:\Documents and Settings\t11318\桌面\新建文件夹\a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92806">
            <a:off x="-950546" y="3810768"/>
            <a:ext cx="504000" cy="2493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8" descr="C:\Documents and Settings\t11318\桌面\新建文件夹\未标题-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44725">
            <a:off x="-262692" y="-464237"/>
            <a:ext cx="504000" cy="2976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379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C 0.04028 -0.0037 0.08056 -0.0074 0.10834 -0.01967 C 0.13611 -0.03171 0.14202 -0.06828 0.16667 -0.07245 C 0.19132 -0.07662 0.22778 -0.04838 0.25608 -0.04444 C 0.28473 -0.04074 0.28091 -0.0956 0.3375 -0.05 C 0.3941 -0.00463 0.51146 0.19005 0.59584 0.22755 C 0.68021 0.26505 0.75348 0.11505 0.84375 0.17477 C 0.93403 0.23449 1.02483 0.51783 1.13733 0.58588 C 1.24983 0.65394 1.49132 0.63033 1.51875 0.58311 " pathEditMode="relative" ptsTypes="aaaaaaaaA">
                                      <p:cBhvr>
                                        <p:cTn id="12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Rot by="21600000">
                                      <p:cBhvr>
                                        <p:cTn id="14" dur="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9" presetClass="entr" presetSubtype="10" repeatCount="indefinite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1.38889E-6 2.96296E-6 C 0.06545 -0.01944 0.13091 -0.03889 0.18542 -0.02222 C 0.23993 -0.00555 0.24792 0.00787 0.32709 0.1 C 0.40625 0.19213 0.54028 0.43333 0.66042 0.53056 C 0.78056 0.62778 0.97223 0.66065 1.04792 0.68333 " pathEditMode="relative" ptsTypes="aaaaA">
                                      <p:cBhvr>
                                        <p:cTn id="20" dur="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21600000">
                                      <p:cBhvr>
                                        <p:cTn id="22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9" presetClass="entr" presetSubtype="10" repeatCount="indefinite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1.66667E-6 -5.92593E-6 C -0.01545 0.04212 -0.0309 0.08425 0.08125 0.1111 C 0.19323 0.13795 0.47327 0.09536 0.67292 0.1611 C 0.87257 0.22684 1.1566 0.44536 1.279 0.50555 " pathEditMode="relative" ptsTypes="aaaA">
                                      <p:cBhvr>
                                        <p:cTn id="28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21600000">
                                      <p:cBhvr>
                                        <p:cTn id="30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9" presetClass="entr" presetSubtype="10" repeatCount="indefinite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0.00403 -4.81481E-6 C -0.01341 0.03774 -0.03085 0.0757 0.09565 0.1 C 0.22202 0.12408 0.53748 0.08588 0.76249 0.14491 C 0.98763 0.20417 1.30804 0.40093 1.44599 0.45533 " pathEditMode="relative" rAng="0" ptsTypes="AAAA">
                                      <p:cBhvr>
                                        <p:cTn id="36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6" y="2275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3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9" presetClass="entr" presetSubtype="1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4.07407E-6 C 0.01267 0.08611 0.02552 0.17222 0.0625 0.19583 C 0.09948 0.21944 0.1599 0.12222 0.22188 0.14166 C 0.28385 0.16111 0.31076 0.28055 0.43438 0.3125 C 0.55781 0.34444 0.83698 0.25694 0.9625 0.33333 C 1.08802 0.40972 1.12083 0.70902 1.1875 0.77083 " pathEditMode="relative" ptsTypes="aaaaaA">
                                      <p:cBhvr>
                                        <p:cTn id="44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46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92608E-7 1.11111E-6 C 0.0285 -0.0669 0.057 -0.1338 0.11452 -0.05556 C 0.17205 0.02268 0.27017 0.34907 0.34565 0.46944 C 0.42139 0.58981 0.46005 0.64722 0.56871 0.66667 C 0.67738 0.68611 0.87311 0.56713 0.99779 0.58611 C 1.12259 0.60486 1.25573 0.7625 1.3165 0.78055 " pathEditMode="relative" rAng="0" ptsTypes="AAAAAA">
                                      <p:cBhvr>
                                        <p:cTn id="52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25" y="3446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54" dur="9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9" presetClass="entr" presetSubtype="1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9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8.33333E-7 8.51852E-6 C 0.08108 -0.02754 0.16215 -0.05509 0.24167 -0.04444 C 0.32101 -0.03379 0.38368 0.04862 0.47708 0.06389 C 0.57049 0.07917 0.70938 0.03704 0.80208 0.04723 C 0.89479 0.05741 0.96771 0.11297 1.03333 0.12501 C 1.09896 0.13704 1.15417 0.12501 1.19583 0.11945 C 1.2375 0.11389 1.26111 0.08889 1.28333 0.09167 " pathEditMode="relative" ptsTypes="aaaaaaA">
                                      <p:cBhvr>
                                        <p:cTn id="60" dur="9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21600000">
                                      <p:cBhvr>
                                        <p:cTn id="62" dur="1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9" presetClass="entr" presetSubtype="10" repeatCount="indefinite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0" presetClass="path" presetSubtype="0" repeatCount="indefinite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6.76731E-7 -4.07407E-6 C 0.03175 0.14144 0.06351 0.28287 0.14172 0.36945 C 0.21981 0.45602 0.37819 0.41621 0.46877 0.51945 C 0.55934 0.62269 0.59826 0.86204 0.68545 0.98889 C 0.77251 1.11574 0.90213 1.22315 0.99167 1.28056 C 1.08121 1.33797 1.17504 1.29954 1.22293 1.33334 C 1.27082 1.36713 1.28436 1.46112 1.27915 1.48334 " pathEditMode="relative" rAng="0" ptsTypes="AAAAAAA">
                                      <p:cBhvr>
                                        <p:cTn id="68" dur="1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3" y="7416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animRot by="21600000">
                                      <p:cBhvr>
                                        <p:cTn id="70" dur="1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9" presetClass="entr" presetSubtype="10" repeatCount="indefinite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animMotion origin="layout" path="M -2.77778E-7 -2.22222E-6 C 0.03177 0.14143 0.06355 0.28287 0.14167 0.36944 C 0.2198 0.45602 0.37813 0.4162 0.46875 0.51944 C 0.55938 0.62268 0.59827 0.86203 0.68542 0.98889 C 0.77257 1.11574 0.90209 1.22315 0.99167 1.28055 C 1.08125 1.33796 1.175 1.29953 1.22292 1.33333 C 1.27084 1.36713 1.28438 1.46111 1.27917 1.48333 " pathEditMode="relative" ptsTypes="aaaaaaA">
                                      <p:cBhvr>
                                        <p:cTn id="76" dur="1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Rot by="21600000">
                                      <p:cBhvr>
                                        <p:cTn id="78" dur="1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19" presetClass="entr" presetSubtype="10" repeatCount="indefinite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indefinite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1.46799E-6 -7.40741E-7 C 0.08537 -0.02361 0.17113 -0.04722 0.21876 -0.03611 C 0.26666 -0.025 0.26106 -0.01065 0.28748 0.06667 C 0.3139 0.14398 0.34656 0.31991 0.37702 0.42778 C 0.4076 0.53565 0.37324 0.64167 0.47085 0.71389 C 0.56845 0.78611 0.86179 0.86157 0.96252 0.86111 " pathEditMode="relative" rAng="0" ptsTypes="AAAAAA">
                                      <p:cBhvr>
                                        <p:cTn id="84" dur="1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26" y="4108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86" dur="11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1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1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6.66667E-6 5.18519E-6 C 0.08333 -0.06666 0.16683 -0.13332 0.26892 -0.14721 C 0.37083 -0.1611 0.49235 -0.07129 0.61249 -0.08332 C 0.73263 -0.09536 0.88923 -0.18795 0.98958 -0.21944 C 1.08992 -0.25092 1.12812 -0.31573 1.21458 -0.27221 C 1.30104 -0.22869 1.44409 -0.03471 1.50833 0.04168 " pathEditMode="relative" ptsTypes="aaaaaA">
                                      <p:cBhvr>
                                        <p:cTn id="92" dur="11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94" dur="98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19" presetClass="entr" presetSubtype="1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98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8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0" presetClass="pat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3.33333E-6 0.00023 C 0.1342 -0.03194 0.2684 -0.06458 0.39167 -0.08032 C 0.51493 -0.09606 0.61007 -0.14167 0.73958 -0.09421 C 0.8691 -0.04653 1.05226 0.08819 1.16875 0.20579 C 1.28507 0.32338 1.37083 0.56829 1.4375 0.61134 " pathEditMode="relative" ptsTypes="aaaaA">
                                      <p:cBhvr>
                                        <p:cTn id="100" dur="98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animRot by="21600000">
                                      <p:cBhvr>
                                        <p:cTn id="102" dur="1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9" presetClass="entr" presetSubtype="10" repeatCount="indefinite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0" presetClass="path" presetSubtype="0" repeatCount="indefinite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animMotion origin="layout" path="M 4.73712E-6 -1.48148E-6 C 0.12727 -0.00555 0.25455 -0.01111 0.35203 0.01667 C 0.4495 0.04445 0.50793 0.08796 0.58537 0.16667 C 0.66267 0.24537 0.73086 0.3838 0.81663 0.48889 C 0.90239 0.59398 1.04333 0.73704 1.09994 0.79722 " pathEditMode="relative" rAng="0" ptsTypes="AAAAA">
                                      <p:cBhvr>
                                        <p:cTn id="108" dur="1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97" y="3963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21600000">
                                      <p:cBhvr>
                                        <p:cTn id="110" dur="1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9" presetClass="entr" presetSubtype="1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0" presetClass="pat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16667E-6 -3.7037E-6 C 0.04028 -0.0037 0.08056 -0.0074 0.10834 -0.01967 C 0.13611 -0.03171 0.14202 -0.06828 0.16667 -0.07245 C 0.19132 -0.07662 0.22778 -0.04838 0.25608 -0.04444 C 0.28473 -0.04074 0.28091 -0.0956 0.3375 -0.05 C 0.3941 -0.00463 0.51146 0.19005 0.59584 0.22755 C 0.68021 0.26505 0.75348 0.11505 0.84375 0.17477 C 0.93403 0.23449 1.02483 0.51783 1.13733 0.58588 C 1.24983 0.65394 1.49132 0.63033 1.51875 0.58311 " pathEditMode="relative" ptsTypes="aaaaaaaaA">
                                      <p:cBhvr>
                                        <p:cTn id="116" dur="1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Rot by="21600000">
                                      <p:cBhvr>
                                        <p:cTn id="118" dur="1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19" presetClass="entr" presetSubtype="10" repeatCount="indefinite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0" presetClass="path" presetSubtype="0" repeatCount="indefinite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-1.38889E-6 2.96296E-6 C 0.06545 -0.01944 0.13091 -0.03889 0.18542 -0.02222 C 0.23993 -0.00555 0.24792 0.00787 0.32709 0.1 C 0.40625 0.19213 0.54028 0.43333 0.66042 0.53056 C 0.78056 0.62778 0.97223 0.66065 1.04792 0.68333 " pathEditMode="relative" ptsTypes="aaaaA">
                                      <p:cBhvr>
                                        <p:cTn id="124" dur="1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126" dur="97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97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97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66667E-6 -5.92593E-6 C -0.01545 0.04212 -0.0309 0.08425 0.08125 0.1111 C 0.19323 0.13795 0.47327 0.09536 0.67292 0.1611 C 0.87257 0.22684 1.1566 0.44536 1.279 0.50555 " pathEditMode="relative" ptsTypes="aaaA">
                                      <p:cBhvr>
                                        <p:cTn id="132" dur="97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Rot by="21600000">
                                      <p:cBhvr>
                                        <p:cTn id="134" dur="13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19" presetClass="entr" presetSubtype="10" repeatCount="indefinite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3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3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0" presetClass="path" presetSubtype="0" repeatCount="indefinite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0.00399 -4.07407E-6 C -0.01337 0.03774 -0.0309 0.0757 0.09566 0.1 C 0.22188 0.12408 0.5375 0.08588 0.7625 0.14491 C 0.98768 0.20417 1.30799 0.40093 1.44601 0.45533 " pathEditMode="relative" rAng="0" ptsTypes="aaaA">
                                      <p:cBhvr>
                                        <p:cTn id="140" dur="13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00" y="2280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142" dur="11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19" presetClass="entr" presetSubtype="10" repeatCount="indefinite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1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1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0" presetClass="path" presetSubtype="0" repeatCount="indefinite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96616E-6 1.48148E-6 C 0.01263 0.08611 0.02551 0.17222 0.06273 0.19583 C 0.09943 0.21944 0.15995 0.12222 0.22189 0.14167 C 0.28384 0.16111 0.31078 0.28055 0.43441 0.3125 C 0.55779 0.34444 0.83694 0.25694 0.96252 0.33333 C 1.08798 0.40972 1.12078 0.70903 1.18754 0.77083 " pathEditMode="relative" rAng="0" ptsTypes="AAAAAA">
                                      <p:cBhvr>
                                        <p:cTn id="148" dur="11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0" y="38542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indefinite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animRot by="21600000">
                                      <p:cBhvr>
                                        <p:cTn id="150" dur="14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19" presetClass="entr" presetSubtype="10" repeatCount="indefinite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4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4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0" presetClass="path" presetSubtype="0" repeatCount="indefinite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animMotion origin="layout" path="M 1.66667E-6 1.85185E-6 C 0.02847 -0.0669 0.05694 -0.1338 0.11458 -0.05556 C 0.17205 0.02268 0.27014 0.34907 0.34566 0.46944 C 0.42135 0.58981 0.46007 0.64722 0.56875 0.66666 C 0.67743 0.68611 0.87309 0.56713 0.99774 0.58611 C 1.12257 0.60509 1.25573 0.7625 1.31649 0.78055 " pathEditMode="relative" ptsTypes="aaaaaA">
                                      <p:cBhvr>
                                        <p:cTn id="156" dur="14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8" presetClass="emph" presetSubtype="0" repeatCount="indefinite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21600000">
                                      <p:cBhvr>
                                        <p:cTn id="158" dur="114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19" presetClass="entr" presetSubtype="10" repeatCount="indefinite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14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14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0" presetClass="path" presetSubtype="0" repeatCount="indefinite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8.33333E-7 8.51852E-6 C 0.08108 -0.02754 0.16215 -0.05509 0.24167 -0.04444 C 0.32101 -0.03379 0.38368 0.04862 0.47708 0.06389 C 0.57049 0.07917 0.70938 0.03704 0.80208 0.04723 C 0.89479 0.05741 0.96771 0.11297 1.03333 0.12501 C 1.09896 0.13704 1.15417 0.12501 1.19583 0.11945 C 1.2375 0.11389 1.26111 0.08889 1.28333 0.09167 " pathEditMode="relative" ptsTypes="aaaaaaA">
                                      <p:cBhvr>
                                        <p:cTn id="164" dur="114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8" presetClass="emph" presetSubtype="0" repeatCount="indefinite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Rot by="21600000">
                                      <p:cBhvr>
                                        <p:cTn id="166" dur="13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19" presetClass="entr" presetSubtype="10" repeatCount="indefinite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3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3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0" presetClass="path" presetSubtype="0" repeatCount="indefinite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2.77778E-7 -2.22222E-6 C 0.03177 0.14143 0.06355 0.28287 0.14167 0.36944 C 0.2198 0.45602 0.37813 0.4162 0.46875 0.51944 C 0.55938 0.62268 0.59827 0.86203 0.68542 0.98889 C 0.77257 1.11574 0.90209 1.22315 0.99167 1.28055 C 1.08125 1.33796 1.175 1.29953 1.22292 1.33333 C 1.27084 1.36713 1.28438 1.46111 1.27917 1.48333 " pathEditMode="relative" ptsTypes="aaaaaaA">
                                      <p:cBhvr>
                                        <p:cTn id="172" dur="13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8" presetClass="emph" presetSubtype="0" repeatCount="indefinite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Rot by="21600000">
                                      <p:cBhvr>
                                        <p:cTn id="174" dur="10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19" presetClass="entr" presetSubtype="10" repeatCount="indefinite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0" presetClass="path" presetSubtype="0" repeatCount="indefinite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-3.19625E-6 -3.7037E-6 C 0.03189 0.14144 0.06351 0.28287 0.14173 0.36945 C 0.21981 0.45602 0.37819 0.41621 0.46877 0.51945 C 0.55935 0.62269 0.59826 0.86204 0.68545 0.98889 C 0.77252 1.11574 0.90214 1.22315 0.99167 1.28056 C 1.08121 1.33797 1.17504 1.29954 1.22293 1.33334 C 1.27083 1.36713 1.28436 1.46111 1.27915 1.48334 " pathEditMode="relative" rAng="0" ptsTypes="AAAAAAA">
                                      <p:cBhvr>
                                        <p:cTn id="180" dur="10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3" y="7416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8" presetClass="emph" presetSubtype="0" repeatCount="indefinite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Rot by="21600000">
                                      <p:cBhvr>
                                        <p:cTn id="182" dur="954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19" presetClass="entr" presetSubtype="10" repeatCount="indefinite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954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954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0" presetClass="path" presetSubtype="0" repeatCount="indefinite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0.0393 -0.02477 C 0.0462 -0.04861 0.13183 -0.07222 0.17946 -0.06111 C 0.22748 -0.05 0.22189 -0.03564 0.24831 0.04167 C 0.27459 0.11898 0.30726 0.29491 0.33784 0.40278 C 0.36843 0.51065 0.33407 0.61667 0.43154 0.68889 C 0.52915 0.76111 0.82262 0.83635 0.92321 0.83611 " pathEditMode="relative" rAng="0" ptsTypes="AAAAAA">
                                      <p:cBhvr>
                                        <p:cTn id="188" dur="954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26" y="41088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8" presetClass="emph" presetSubtype="0" repeatCount="indefinite" fill="hold" nodeType="withEffect">
                                  <p:stCondLst>
                                    <p:cond delay="9700"/>
                                  </p:stCondLst>
                                  <p:childTnLst>
                                    <p:animRot by="21600000">
                                      <p:cBhvr>
                                        <p:cTn id="190" dur="12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19" presetClass="entr" presetSubtype="10" repeatCount="indefinite" fill="hold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2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2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0" presetClass="path" presetSubtype="0" repeatCount="indefinite" fill="hold" nodeType="withEffect">
                                  <p:stCondLst>
                                    <p:cond delay="9700"/>
                                  </p:stCondLst>
                                  <p:childTnLst>
                                    <p:animMotion origin="layout" path="M -6.87142E-7 -1.85185E-6 C 0.08329 -0.06666 0.16684 -0.13333 0.26887 -0.14722 C 0.37077 -0.16111 0.49219 -0.07129 0.61244 -0.08333 C 0.73269 -0.09537 0.88925 -0.18796 0.98959 -0.21944 C 1.08993 -0.25092 1.12806 -0.31574 1.2146 -0.27222 C 1.30102 -0.2287 1.44404 -0.03472 1.50833 0.04167 " pathEditMode="relative" rAng="0" ptsTypes="AAAAAA">
                                      <p:cBhvr>
                                        <p:cTn id="196" dur="12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416" y="-12269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8" presetClass="emph" presetSubtype="0" repeatCount="indefinite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animRot by="21600000">
                                      <p:cBhvr>
                                        <p:cTn id="198" dur="12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19" presetClass="entr" presetSubtype="10" repeatCount="indefinite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2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2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0" presetClass="path" presetSubtype="0" repeatCount="indefinite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animMotion origin="layout" path="M 1.0203E-6 0.00023 C 0.13417 -0.03194 0.26835 -0.06458 0.39159 -0.08032 C 0.51497 -0.09606 0.6101 -0.14167 0.73959 -0.09421 C 0.86895 -0.04653 1.05232 0.0882 1.16879 0.20579 C 1.28501 0.32338 1.37077 0.56829 1.43753 0.61134 " pathEditMode="relative" rAng="0" ptsTypes="AAAAA">
                                      <p:cBhvr>
                                        <p:cTn id="204" dur="12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7" y="24769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206" dur="13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3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3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78501E-6 0.00163 C 0.13469 -0.00486 0.26887 -0.01111 0.37194 0.02107 C 0.47514 0.05371 0.53696 0.10487 0.61895 0.197 C 0.7008 0.28936 0.77277 0.45163 0.86335 0.57477 C 0.95419 0.69815 1.10307 0.86575 1.16319 0.93658 " pathEditMode="relative" rAng="0" ptsTypes="AAAAA">
                                      <p:cBhvr>
                                        <p:cTn id="212" dur="13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0" y="46481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19" presetClass="entr" presetSubtype="10" repeatCount="indefinite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7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7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8" presetClass="emph" presetSubtype="0" repeatCount="indefinite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21600000">
                                      <p:cBhvr>
                                        <p:cTn id="218" dur="17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0" presetClass="path" presetSubtype="0" repeatCount="indefinite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4.52889E-7 -2.96296E-6 C 0.08368 -0.09352 0.16723 -0.18703 0.30258 -0.18333 C 0.43779 -0.17963 0.64146 0.01343 0.81247 0.02223 C 0.98347 0.03102 1.25377 -0.12361 1.32939 -0.13055 " pathEditMode="relative" rAng="0" ptsTypes="AAAA">
                                      <p:cBhvr>
                                        <p:cTn id="220" dur="17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63" y="-8056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19" presetClass="entr" presetSubtype="1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6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8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26" dur="16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0" presetClass="pat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3.12337E-7 1.48148E-6 C 0.26002 -0.13796 0.5203 -0.27593 0.72905 -0.14722 C 0.93779 -0.01852 1.1399 0.57523 1.25195 0.77222 C 1.36426 0.96898 1.37884 0.99583 1.40213 1.03333 " pathEditMode="relative" rAng="0" ptsTypes="AAAA">
                                      <p:cBhvr>
                                        <p:cTn id="228" dur="16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07" y="41736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19" presetClass="entr" presetSubtype="10" repeatCount="indefinite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8" presetClass="emph" presetSubtype="0" repeatCount="indefinite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Rot by="21600000">
                                      <p:cBhvr>
                                        <p:cTn id="234" dur="1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0" presetClass="path" presetSubtype="0" repeatCount="indefinite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4.32067E-7 3.33333E-6 C 0.09917 0.00162 0.42192 0.06643 0.5937 0.00926 C 0.76562 -0.04792 0.90864 -0.32014 1.03123 -0.34352 C 1.15383 -0.3669 1.26718 -0.175 1.32939 -0.13056 " pathEditMode="relative" rAng="0" ptsTypes="AAAA">
                                      <p:cBhvr>
                                        <p:cTn id="236" dur="1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63" y="-15648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19" presetClass="entr" presetSubtype="10" repeatCount="indefinite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8" presetClass="emph" presetSubtype="0" repeatCount="indefinite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Rot by="21600000">
                                      <p:cBhvr>
                                        <p:cTn id="242" dur="1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0" presetClass="path" presetSubtype="0" repeatCount="indefinite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-2.38938E-6 1.85185E-6 C 0.01562 0.01342 0.06611 0.05509 0.0937 0.08055 C 0.12116 0.10625 0.07653 0.05509 0.16463 0.15278 C 0.25221 0.25046 0.44235 0.62685 0.62064 0.66666 C 0.79867 0.70625 1.10568 0.44884 1.23347 0.39097 " pathEditMode="relative" rAng="0" ptsTypes="AAAAA">
                                      <p:cBhvr>
                                        <p:cTn id="244" dur="1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74" y="33519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19" presetClass="entr" presetSubtype="10" repeatCount="indefinite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4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4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8" presetClass="emph" presetSubtype="0" repeatCount="indefinite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21600000">
                                      <p:cBhvr>
                                        <p:cTn id="250" dur="14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0" presetClass="path" presetSubtype="0" repeatCount="indefinite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4.52889E-7 2.96296E-6 C 0.01562 0.01342 0.01913 -0.03588 0.0937 0.08055 C 0.16827 0.19699 0.33069 0.62268 0.4482 0.69884 C 0.56598 0.775 0.65226 0.54097 0.79841 0.53773 C 0.94443 0.53449 1.21577 0.65 1.32548 0.6794 " pathEditMode="relative" rAng="0" ptsTypes="AAAAA">
                                      <p:cBhvr>
                                        <p:cTn id="252" dur="14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68" y="35694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19" presetClass="entr" presetSubtype="10" repeatCount="indefinite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18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18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8" presetClass="emph" presetSubtype="0" repeatCount="indefinite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animRot by="21600000">
                                      <p:cBhvr>
                                        <p:cTn id="258" dur="118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0" presetClass="path" presetSubtype="0" repeatCount="indefinite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animMotion origin="layout" path="M -4.86726E-6 0 C 0.01562 0.01343 0.00521 0.08148 0.09371 0.08056 C 0.18233 0.07963 0.37377 -0.0419 0.53124 -0.00532 C 0.68832 0.03125 0.91359 0.1669 1.03749 0.30023 C 1.16151 0.43333 1.22554 0.69167 1.27499 0.79468 " pathEditMode="relative" rAng="0" ptsTypes="AAAAA">
                                      <p:cBhvr>
                                        <p:cTn id="260" dur="118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43" y="39120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19" presetClass="entr" presetSubtype="10" repeatCount="indefinite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38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38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8" presetClass="emph" presetSubtype="0" repeatCount="indefinite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Rot by="21600000">
                                      <p:cBhvr>
                                        <p:cTn id="266" dur="138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0" presetClass="path" presetSubtype="0" repeatCount="indefinite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Motion origin="layout" path="M -3.42009E-6 -3.7037E-6 C 0.0937 0.08473 0.33629 0.38912 0.56234 0.50857 C 0.78839 0.62801 1.20966 0.62084 1.3562 0.7169 C 1.50274 0.81297 1.424 1.00787 1.4417 1.08449 " pathEditMode="relative" rAng="0" ptsTypes="AAAA">
                                      <p:cBhvr>
                                        <p:cTn id="268" dur="138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358" y="54213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19" presetClass="entr" presetSubtype="10" repeatCount="indefinite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9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9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8" presetClass="emph" presetSubtype="0" repeatCount="indefinite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Rot by="21600000">
                                      <p:cBhvr>
                                        <p:cTn id="274" dur="19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0" presetClass="path" presetSubtype="0" repeatCount="indefinite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1.37949E-6 -3.7037E-7 C 0.05557 0.01458 0.23907 -0.0088 0.33264 0.08773 C 0.42621 0.18426 0.38391 0.42153 0.56195 0.5794 C 0.74011 0.73704 1.22696 0.93889 1.40187 1.03333 " pathEditMode="relative" rAng="0" ptsTypes="AAAA">
                                      <p:cBhvr>
                                        <p:cTn id="276" dur="19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94" y="51667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19" presetClass="entr" presetSubtype="10" repeatCount="indefinite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79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79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8" presetClass="emph" presetSubtype="0" repeatCount="indefinite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Rot by="21600000">
                                      <p:cBhvr>
                                        <p:cTn id="282" dur="179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3" presetID="0" presetClass="path" presetSubtype="0" repeatCount="indefinite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29568E-6 -2.22222E-6 C 0.05557 0.01459 0.1805 0.09607 0.33264 0.08773 C 0.48477 0.0794 0.77342 -0.08565 0.91306 -0.05046 C 1.05231 -0.01528 1.08784 0.11898 1.16931 0.29954 C 1.25065 0.47986 1.35346 0.88033 1.40187 1.0331 " pathEditMode="relative" rAng="0" ptsTypes="AAAAA">
                                      <p:cBhvr>
                                        <p:cTn id="284" dur="179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94" y="48889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19" presetClass="entr" presetSubtype="10" repeatCount="indefinite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5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5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8" presetClass="emph" presetSubtype="0" repeatCount="indefinite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animRot by="21600000">
                                      <p:cBhvr>
                                        <p:cTn id="290" dur="15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1" presetID="0" presetClass="path" presetSubtype="0" repeatCount="indefinite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animMotion origin="layout" path="M -2.26445E-6 2.22222E-6 C 0.117 -0.05023 0.47606 -0.42107 0.70185 -0.30162 C 0.92816 -0.18218 1.23959 0.49444 1.3562 0.7169 C 1.47293 0.93935 1.39251 0.96736 1.40214 1.03333 " pathEditMode="relative" rAng="0" ptsTypes="AAAA">
                                      <p:cBhvr>
                                        <p:cTn id="292" dur="15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5" y="35394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19" presetClass="entr" presetSubtype="10" repeatCount="indefinite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49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49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8" presetClass="emph" presetSubtype="0" repeatCount="indefinite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21600000">
                                      <p:cBhvr>
                                        <p:cTn id="298" dur="149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9" presetID="0" presetClass="path" presetSubtype="0" repeatCount="indefinite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9.42218E-7 -2.59259E-6 C 0.1101 0.03287 0.43428 0.07801 0.6602 0.19746 C 0.88652 0.3169 1.23243 0.57755 1.35607 0.7169 C 1.47983 0.85625 1.3925 0.96736 1.40214 1.03334 " pathEditMode="relative" rAng="0" ptsTypes="AAAA">
                                      <p:cBhvr>
                                        <p:cTn id="300" dur="149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48" y="51667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19" presetClass="entr" presetSubtype="10" repeatCount="indefinite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7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7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8" presetClass="emph" presetSubtype="0" repeatCount="indefinite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Rot by="21600000">
                                      <p:cBhvr>
                                        <p:cTn id="306" dur="17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7" presetID="0" presetClass="path" presetSubtype="0" repeatCount="indefinite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4.99219E-6 3.33333E-6 C 0.08732 0.11527 0.29737 0.57245 0.52342 0.69166 C 0.74947 0.81134 1.20419 0.65347 1.35619 0.71666 C 1.50832 0.78032 1.41931 0.99838 1.43597 1.07245 " pathEditMode="relative" rAng="0" ptsTypes="AAAA">
                                      <p:cBhvr>
                                        <p:cTn id="308" dur="17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345" y="53611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19" presetClass="entr" presetSubtype="1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8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314" dur="1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0" presetClass="pat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3.73764E-6 -3.7037E-7 C 0.08368 -0.09352 0.16723 -0.18704 0.30258 -0.18333 C 0.4378 -0.17963 0.64147 0.01343 0.81247 0.02222 C 0.98348 0.03102 1.25378 -0.12361 1.32939 -0.13056 " pathEditMode="relative" rAng="0" ptsTypes="AAAA">
                                      <p:cBhvr>
                                        <p:cTn id="316" dur="1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63" y="-8056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19" presetClass="entr" presetSubtype="1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2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2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2" dur="12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3" presetID="0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0203E-6 -4.07407E-6 C 0.26015 -0.13796 0.5203 -0.27592 0.72905 -0.14722 C 0.93779 -0.01851 1.1399 0.57547 1.25195 0.77223 C 1.36426 0.96899 1.37884 0.99584 1.40213 1.03334 " pathEditMode="relative" rAng="0" ptsTypes="AAAA">
                                      <p:cBhvr>
                                        <p:cTn id="324" dur="12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07" y="41736"/>
                                    </p:animMotion>
                                  </p:childTnLst>
                                </p:cTn>
                              </p:par>
                              <p:par>
                                <p:cTn id="325" presetID="19" presetClass="entr" presetSubtype="10" repeatCount="indefinite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8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8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8" presetClass="emph" presetSubtype="0" repeatCount="indefinite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Rot by="21600000">
                                      <p:cBhvr>
                                        <p:cTn id="330" dur="18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1" presetID="0" presetClass="path" presetSubtype="0" repeatCount="indefinite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2.21239E-6 1.48148E-6 C 0.09917 0.00162 0.42192 0.06643 0.5937 0.00926 C 0.76562 -0.04792 0.90864 -0.32014 1.03124 -0.34352 C 1.15383 -0.3669 1.26718 -0.175 1.32939 -0.13056 " pathEditMode="relative" rAng="0" ptsTypes="AAAA">
                                      <p:cBhvr>
                                        <p:cTn id="332" dur="18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63" y="-15648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99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99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338" dur="99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9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27538E-6 4.44444E-6 C 0.01562 0.01342 0.06611 0.05509 0.0937 0.08055 C 0.12116 0.10625 0.07652 0.05509 0.16463 0.15277 C 0.25221 0.25046 0.44235 0.62685 0.62064 0.66666 C 0.79867 0.70648 1.10568 0.44884 1.23347 0.39143 " pathEditMode="relative" rAng="0" ptsTypes="AAAAA">
                                      <p:cBhvr>
                                        <p:cTn id="340" dur="99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74" y="33519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19" presetClass="entr" presetSubtype="1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346" dur="1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7" presetID="0" presetClass="pat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1.8532E-6 -3.33333E-6 C 0.01562 0.01343 0.01913 -0.03588 0.0937 0.08056 C 0.16827 0.19653 0.33069 0.62269 0.4482 0.69885 C 0.56598 0.77454 0.65226 0.54098 0.79841 0.53773 C 0.94443 0.53449 1.21577 0.65 1.32548 0.6794 " pathEditMode="relative" rAng="0" ptsTypes="AAAAA">
                                      <p:cBhvr>
                                        <p:cTn id="348" dur="1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68" y="35694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19" presetClass="entr" presetSubtype="10" repeatCount="indefinite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3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3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8" presetClass="emph" presetSubtype="0" repeatCount="indefinite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Rot by="21600000">
                                      <p:cBhvr>
                                        <p:cTn id="354" dur="13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5" presetID="0" presetClass="path" presetSubtype="0" repeatCount="indefinite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Motion origin="layout" path="M 3.54503E-6 -4.44444E-6 C 0.01561 0.01343 0.0052 0.08149 0.0937 0.08056 C 0.18232 0.07963 0.37376 -0.04189 0.53123 -0.00532 C 0.68831 0.03125 0.91358 0.1669 1.03748 0.30024 C 1.1615 0.43334 1.22553 0.69167 1.27498 0.79468 " pathEditMode="relative" rAng="0" ptsTypes="AAAAA">
                                      <p:cBhvr>
                                        <p:cTn id="356" dur="13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43" y="39120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19" presetClass="entr" presetSubtype="10" repeatCount="indefinite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56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56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8" presetClass="emph" presetSubtype="0" repeatCount="indefinite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Rot by="21600000">
                                      <p:cBhvr>
                                        <p:cTn id="362" dur="156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3" presetID="0" presetClass="path" presetSubtype="0" repeatCount="indefinite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Motion origin="layout" path="M 3.75325E-6 1.85185E-6 C 0.0937 0.08472 0.33628 0.38912 0.56233 0.50856 C 0.78839 0.62801 1.20965 0.62083 1.35619 0.7169 C 1.50273 0.81296 1.42399 1.00787 1.44169 1.08449 " pathEditMode="relative" rAng="0" ptsTypes="AAAA">
                                      <p:cBhvr>
                                        <p:cTn id="364" dur="156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358" y="54213"/>
                                    </p:animMotion>
                                  </p:childTnLst>
                                </p:cTn>
                              </p:par>
                              <p:par>
                                <p:cTn id="365" presetID="19" presetClass="entr" presetSubtype="10" repeatCount="indefinite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36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36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8" presetClass="emph" presetSubtype="0" repeatCount="indefinite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21600000">
                                      <p:cBhvr>
                                        <p:cTn id="370" dur="136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1" presetID="0" presetClass="path" presetSubtype="0" repeatCount="indefinite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2.5924E-6 1.48148E-6 C 0.05557 0.01458 0.23907 -0.0088 0.33264 0.08773 C 0.42621 0.18426 0.38392 0.42153 0.56195 0.5794 C 0.74011 0.73704 1.22697 0.93889 1.40188 1.03333 " pathEditMode="relative" rAng="0" ptsTypes="AAAA">
                                      <p:cBhvr>
                                        <p:cTn id="372" dur="136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94" y="51667"/>
                                    </p:animMotion>
                                  </p:childTnLst>
                                </p:cTn>
                              </p:par>
                              <p:par>
                                <p:cTn id="373" presetID="19" presetClass="entr" presetSubtype="10" repeatCount="indefinite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11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1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8" presetClass="emph" presetSubtype="0" repeatCount="indefinite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21600000">
                                      <p:cBhvr>
                                        <p:cTn id="378" dur="11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9" presetID="0" presetClass="path" presetSubtype="0" repeatCount="indefinite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4.31026E-6 0 C 0.05557 0.01458 0.1805 0.09606 0.33263 0.08773 C 0.48477 0.0794 0.77303 -0.08565 0.91306 -0.05046 C 1.05192 -0.01528 1.08784 0.11898 1.16931 0.29954 C 1.25065 0.47986 1.35346 0.88032 1.40187 1.03287 " pathEditMode="relative" rAng="0" ptsTypes="AAAAA">
                                      <p:cBhvr>
                                        <p:cTn id="380" dur="11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94" y="48866"/>
                                    </p:animMotion>
                                  </p:childTnLst>
                                </p:cTn>
                              </p:par>
                              <p:par>
                                <p:cTn id="381" presetID="19" presetClass="entr" presetSubtype="10" repeatCount="indefinite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4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4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8" presetClass="emph" presetSubtype="0" repeatCount="indefinite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animRot by="21600000">
                                      <p:cBhvr>
                                        <p:cTn id="386" dur="14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7" presetID="0" presetClass="path" presetSubtype="0" repeatCount="indefinite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animMotion origin="layout" path="M 1.62415E-6 -2.59259E-6 C 0.11699 -0.05023 0.47605 -0.42106 0.70185 -0.30162 C 0.92816 -0.18217 1.23959 0.49445 1.35619 0.7169 C 1.47293 0.93935 1.3925 0.96736 1.40213 1.03334 " pathEditMode="relative" rAng="0" ptsTypes="AAAA">
                                      <p:cBhvr>
                                        <p:cTn id="388" dur="14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5" y="35394"/>
                                    </p:animMotion>
                                  </p:childTnLst>
                                </p:cTn>
                              </p:par>
                              <p:par>
                                <p:cTn id="389" presetID="19" presetClass="entr" presetSubtype="10" repeatCount="indefinite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4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4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8" presetClass="emph" presetSubtype="0" repeatCount="indefinite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Rot by="21600000">
                                      <p:cBhvr>
                                        <p:cTn id="394" dur="14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5" presetID="0" presetClass="path" presetSubtype="0" repeatCount="indefinite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1.84279E-6 -2.59259E-6 C 0.1101 0.03287 0.43428 0.07801 0.6602 0.19746 C 0.88652 0.3169 1.23243 0.57755 1.35606 0.7169 C 1.47983 0.85625 1.3925 0.96736 1.40213 1.03334 " pathEditMode="relative" rAng="0" ptsTypes="AAAA">
                                      <p:cBhvr>
                                        <p:cTn id="396" dur="14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48" y="51667"/>
                                    </p:animMotion>
                                  </p:childTnLst>
                                </p:cTn>
                              </p:par>
                              <p:par>
                                <p:cTn id="397" presetID="19" presetClass="entr" presetSubtype="10" repeatCount="indefinite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161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61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8" presetClass="emph" presetSubtype="0" repeatCount="indefinite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Rot by="21600000">
                                      <p:cBhvr>
                                        <p:cTn id="402" dur="161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3" presetID="0" presetClass="path" presetSubtype="0" repeatCount="indefinite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8.43311E-7 3.33333E-6 C 0.08732 0.11527 0.29737 0.57245 0.52342 0.69166 C 0.74948 0.81134 1.20419 0.65347 1.35619 0.71666 C 1.50833 0.78032 1.41931 0.99838 1.43597 1.07245 " pathEditMode="relative" rAng="0" ptsTypes="AAAA">
                                      <p:cBhvr>
                                        <p:cTn id="404" dur="161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345" y="5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8" r="52" b="22539"/>
          <a:stretch/>
        </p:blipFill>
        <p:spPr>
          <a:xfrm>
            <a:off x="1562671" y="1988840"/>
            <a:ext cx="8136904" cy="4018054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7467327" y="2708920"/>
            <a:ext cx="1598666" cy="3384376"/>
          </a:xfrm>
          <a:prstGeom prst="round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019055" y="6165304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超期书归还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482551" y="260648"/>
            <a:ext cx="11605188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自助借还设备上可以归还超期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书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907487" y="1661287"/>
            <a:ext cx="6970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 smtClean="0">
                <a:solidFill>
                  <a:srgbClr val="FF0000"/>
                </a:solidFill>
              </a:rPr>
              <a:t>√</a:t>
            </a:r>
            <a:endParaRPr lang="zh-CN" alt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对角圆角矩形 36"/>
          <p:cNvSpPr/>
          <p:nvPr/>
        </p:nvSpPr>
        <p:spPr>
          <a:xfrm>
            <a:off x="1175565" y="4653136"/>
            <a:ext cx="2835378" cy="648072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5AD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1346647" y="4077071"/>
            <a:ext cx="599454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 smtClean="0">
                <a:latin typeface="Impact" pitchFamily="34" charset="0"/>
                <a:ea typeface="微软雅黑" pitchFamily="34" charset="-122"/>
              </a:rPr>
              <a:t>4   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超期书归还</a:t>
            </a:r>
            <a:endParaRPr lang="zh-CN" altLang="en-US" sz="2400" dirty="0"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1346647" y="1844824"/>
            <a:ext cx="6642612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dirty="0">
                <a:latin typeface="Impact" pitchFamily="34" charset="0"/>
                <a:ea typeface="微软雅黑" pitchFamily="34" charset="-122"/>
              </a:rPr>
              <a:t>1</a:t>
            </a:r>
            <a:r>
              <a:rPr lang="en-US" altLang="zh-CN" sz="2400" dirty="0" smtClean="0">
                <a:latin typeface="Impact" pitchFamily="34" charset="0"/>
                <a:ea typeface="微软雅黑" pitchFamily="34" charset="-122"/>
              </a:rPr>
              <a:t>   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借阅证无法读取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1346647" y="2588906"/>
            <a:ext cx="671462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dirty="0" smtClean="0">
                <a:latin typeface="Impact" pitchFamily="34" charset="0"/>
                <a:ea typeface="微软雅黑" pitchFamily="34" charset="-122"/>
              </a:rPr>
              <a:t>2   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借阅书籍数量与设备检测书籍数量不一致</a:t>
            </a:r>
          </a:p>
        </p:txBody>
      </p:sp>
      <p:sp>
        <p:nvSpPr>
          <p:cNvPr id="10" name="TextBox 11"/>
          <p:cNvSpPr txBox="1"/>
          <p:nvPr/>
        </p:nvSpPr>
        <p:spPr>
          <a:xfrm>
            <a:off x="1346647" y="3332989"/>
            <a:ext cx="383430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dirty="0" smtClean="0">
                <a:latin typeface="Impact" pitchFamily="34" charset="0"/>
                <a:ea typeface="微软雅黑" pitchFamily="34" charset="-122"/>
              </a:rPr>
              <a:t>3   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续借失败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1346647" y="4792271"/>
            <a:ext cx="599454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5   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借书失败</a:t>
            </a:r>
            <a:endParaRPr lang="zh-CN" altLang="en-US" sz="24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113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t="15448" r="222" b="62752"/>
          <a:stretch/>
        </p:blipFill>
        <p:spPr>
          <a:xfrm>
            <a:off x="1778695" y="2069283"/>
            <a:ext cx="8548913" cy="14949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6" r="222" b="46243"/>
          <a:stretch/>
        </p:blipFill>
        <p:spPr>
          <a:xfrm>
            <a:off x="1778695" y="3788714"/>
            <a:ext cx="8553451" cy="23077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019055" y="616530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借书失败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470651" y="-171400"/>
            <a:ext cx="11605188" cy="201622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书籍超期或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缴纳逾期费，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需移步二楼大厅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服务台缴纳逾期费后方可继续办理借阅手续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59415" y="1825352"/>
            <a:ext cx="11224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9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78838" y="3400790"/>
            <a:ext cx="11224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9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64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5" r="731" b="60423"/>
          <a:stretch/>
        </p:blipFill>
        <p:spPr>
          <a:xfrm>
            <a:off x="770583" y="2961854"/>
            <a:ext cx="10807915" cy="226734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19055" y="616530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借书失败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410543" y="424113"/>
            <a:ext cx="11605188" cy="31332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工具书库、八楼教授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书库、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楼阅览室、特藏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书室的书籍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不允许外借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请归还二楼大厅服务台</a:t>
            </a:r>
          </a:p>
          <a:p>
            <a:pPr>
              <a:lnSpc>
                <a:spcPct val="150000"/>
              </a:lnSpc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979495" y="2926845"/>
            <a:ext cx="11224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9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75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8989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对角圆角矩形 36"/>
          <p:cNvSpPr/>
          <p:nvPr/>
        </p:nvSpPr>
        <p:spPr>
          <a:xfrm>
            <a:off x="1175565" y="1705454"/>
            <a:ext cx="5643690" cy="648072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5AD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"/>
          <p:cNvSpPr txBox="1"/>
          <p:nvPr/>
        </p:nvSpPr>
        <p:spPr>
          <a:xfrm>
            <a:off x="1346647" y="4077071"/>
            <a:ext cx="599454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 smtClean="0">
                <a:latin typeface="Impact" pitchFamily="34" charset="0"/>
                <a:ea typeface="微软雅黑" pitchFamily="34" charset="-122"/>
              </a:rPr>
              <a:t>4   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超期书归还</a:t>
            </a:r>
            <a:endParaRPr lang="zh-CN" altLang="en-US" sz="2400" dirty="0"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1346647" y="1844824"/>
            <a:ext cx="6642612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1   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借阅证无法读取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1346647" y="2588906"/>
            <a:ext cx="671462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dirty="0" smtClean="0">
                <a:latin typeface="Impact" pitchFamily="34" charset="0"/>
                <a:ea typeface="微软雅黑" pitchFamily="34" charset="-122"/>
              </a:rPr>
              <a:t>2   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借阅书籍数量与设备检测的书籍数量不一致</a:t>
            </a:r>
          </a:p>
        </p:txBody>
      </p:sp>
      <p:sp>
        <p:nvSpPr>
          <p:cNvPr id="10" name="TextBox 11"/>
          <p:cNvSpPr txBox="1"/>
          <p:nvPr/>
        </p:nvSpPr>
        <p:spPr>
          <a:xfrm>
            <a:off x="1346647" y="3332989"/>
            <a:ext cx="383430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dirty="0" smtClean="0">
                <a:latin typeface="Impact" pitchFamily="34" charset="0"/>
                <a:ea typeface="微软雅黑" pitchFamily="34" charset="-122"/>
              </a:rPr>
              <a:t>3   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续借失败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1346647" y="4792271"/>
            <a:ext cx="599454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 smtClean="0">
                <a:latin typeface="Impact" pitchFamily="34" charset="0"/>
                <a:ea typeface="微软雅黑" pitchFamily="34" charset="-122"/>
              </a:rPr>
              <a:t>5   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借书失败</a:t>
            </a:r>
            <a:endParaRPr lang="zh-CN" altLang="en-US" sz="2400" dirty="0"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356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2551" y="2348880"/>
            <a:ext cx="9483551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使用电子借阅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证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移步二楼大厅服务台进行人工处理</a:t>
            </a:r>
          </a:p>
        </p:txBody>
      </p:sp>
      <p:sp>
        <p:nvSpPr>
          <p:cNvPr id="4" name="矩形 3"/>
          <p:cNvSpPr/>
          <p:nvPr/>
        </p:nvSpPr>
        <p:spPr>
          <a:xfrm>
            <a:off x="4587007" y="6165304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借阅证无法读取</a:t>
            </a:r>
          </a:p>
        </p:txBody>
      </p:sp>
      <p:cxnSp>
        <p:nvCxnSpPr>
          <p:cNvPr id="39" name="肘形连接符 38"/>
          <p:cNvCxnSpPr/>
          <p:nvPr/>
        </p:nvCxnSpPr>
        <p:spPr>
          <a:xfrm flipV="1">
            <a:off x="3362871" y="1684689"/>
            <a:ext cx="5688632" cy="1131010"/>
          </a:xfrm>
          <a:prstGeom prst="bentConnector3">
            <a:avLst>
              <a:gd name="adj1" fmla="val 33146"/>
            </a:avLst>
          </a:prstGeom>
          <a:noFill/>
          <a:ln w="38100">
            <a:solidFill>
              <a:srgbClr val="FF0000"/>
            </a:solidFill>
            <a:headEnd type="oval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矩形 5"/>
          <p:cNvSpPr/>
          <p:nvPr/>
        </p:nvSpPr>
        <p:spPr>
          <a:xfrm>
            <a:off x="5271148" y="1086764"/>
            <a:ext cx="3877985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参阅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电子借阅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证使用简介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87" y="3413624"/>
            <a:ext cx="3306887" cy="2292911"/>
          </a:xfrm>
          <a:prstGeom prst="rect">
            <a:avLst/>
          </a:prstGeom>
        </p:spPr>
      </p:pic>
      <p:cxnSp>
        <p:nvCxnSpPr>
          <p:cNvPr id="7" name="肘形连接符 6"/>
          <p:cNvCxnSpPr>
            <a:stCxn id="3" idx="2"/>
          </p:cNvCxnSpPr>
          <p:nvPr/>
        </p:nvCxnSpPr>
        <p:spPr>
          <a:xfrm rot="16200000" flipH="1">
            <a:off x="5685507" y="3196583"/>
            <a:ext cx="960601" cy="1882961"/>
          </a:xfrm>
          <a:prstGeom prst="bentConnector2">
            <a:avLst/>
          </a:prstGeom>
          <a:noFill/>
          <a:ln w="38100">
            <a:solidFill>
              <a:srgbClr val="FF0000"/>
            </a:solidFill>
            <a:headEnd type="oval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1621" y="577978"/>
            <a:ext cx="1741636" cy="235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9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对角圆角矩形 36"/>
          <p:cNvSpPr/>
          <p:nvPr/>
        </p:nvSpPr>
        <p:spPr>
          <a:xfrm>
            <a:off x="1175565" y="2420888"/>
            <a:ext cx="6435778" cy="648072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5AD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1346647" y="4077071"/>
            <a:ext cx="599454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 smtClean="0">
                <a:latin typeface="Impact" pitchFamily="34" charset="0"/>
                <a:ea typeface="微软雅黑" pitchFamily="34" charset="-122"/>
              </a:rPr>
              <a:t>4   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超期书归还</a:t>
            </a:r>
            <a:endParaRPr lang="zh-CN" altLang="en-US" sz="2400" dirty="0"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1346647" y="1844824"/>
            <a:ext cx="6642612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dirty="0">
                <a:latin typeface="Impact" pitchFamily="34" charset="0"/>
                <a:ea typeface="微软雅黑" pitchFamily="34" charset="-122"/>
              </a:rPr>
              <a:t>1</a:t>
            </a:r>
            <a:r>
              <a:rPr lang="en-US" altLang="zh-CN" sz="2400" dirty="0" smtClean="0">
                <a:latin typeface="Impact" pitchFamily="34" charset="0"/>
                <a:ea typeface="微软雅黑" pitchFamily="34" charset="-122"/>
              </a:rPr>
              <a:t>   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借阅证无法读取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1346647" y="2588906"/>
            <a:ext cx="671462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2   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借阅书籍数量与设备检测书籍数量不一致</a:t>
            </a:r>
          </a:p>
        </p:txBody>
      </p:sp>
      <p:sp>
        <p:nvSpPr>
          <p:cNvPr id="10" name="TextBox 11"/>
          <p:cNvSpPr txBox="1"/>
          <p:nvPr/>
        </p:nvSpPr>
        <p:spPr>
          <a:xfrm>
            <a:off x="1346647" y="3332989"/>
            <a:ext cx="383430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dirty="0" smtClean="0">
                <a:latin typeface="Impact" pitchFamily="34" charset="0"/>
                <a:ea typeface="微软雅黑" pitchFamily="34" charset="-122"/>
              </a:rPr>
              <a:t>3   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续借失败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1346647" y="4792271"/>
            <a:ext cx="599454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 smtClean="0">
                <a:latin typeface="Impact" pitchFamily="34" charset="0"/>
                <a:ea typeface="微软雅黑" pitchFamily="34" charset="-122"/>
              </a:rPr>
              <a:t>5   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借书失败</a:t>
            </a:r>
            <a:endParaRPr lang="zh-CN" altLang="en-US" sz="2400" dirty="0"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164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14799" y="6165304"/>
            <a:ext cx="6647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借阅</a:t>
            </a:r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书籍数量与设备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检测书籍</a:t>
            </a:r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数量不一致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36192" y="620688"/>
            <a:ext cx="11605188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请尝试以下操作：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将设备上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的书籍略微移动，或更改书籍的叠放顺序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减少设备上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书籍数量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，分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多次办理借阅手续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移步二楼大厅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服务台进行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人工处理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8835479" y="4098038"/>
            <a:ext cx="3200150" cy="1877466"/>
            <a:chOff x="4972552" y="3966080"/>
            <a:chExt cx="3430880" cy="187746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055" r="10315" b="26265"/>
            <a:stretch/>
          </p:blipFill>
          <p:spPr>
            <a:xfrm>
              <a:off x="4972552" y="3966080"/>
              <a:ext cx="3430880" cy="1779625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6314332" y="4396996"/>
              <a:ext cx="74732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800" b="1" dirty="0" smtClean="0">
                  <a:solidFill>
                    <a:srgbClr val="FF0000"/>
                  </a:solidFill>
                </a:rPr>
                <a:t>√</a:t>
              </a:r>
              <a:endParaRPr lang="zh-CN" altLang="en-US" sz="8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379095" y="4098038"/>
            <a:ext cx="3096344" cy="1980742"/>
            <a:chOff x="8907487" y="3966080"/>
            <a:chExt cx="3096344" cy="198074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2" t="47250" r="9648" b="32800"/>
            <a:stretch/>
          </p:blipFill>
          <p:spPr>
            <a:xfrm>
              <a:off x="8907487" y="3966080"/>
              <a:ext cx="3096344" cy="1779625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9894447" y="4377162"/>
              <a:ext cx="112242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×</a:t>
              </a:r>
              <a:endParaRPr lang="zh-CN" altLang="en-US" sz="9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1" name="直接箭头连接符 50"/>
          <p:cNvCxnSpPr/>
          <p:nvPr/>
        </p:nvCxnSpPr>
        <p:spPr>
          <a:xfrm>
            <a:off x="9051503" y="3084389"/>
            <a:ext cx="0" cy="648072"/>
          </a:xfrm>
          <a:prstGeom prst="straightConnector1">
            <a:avLst/>
          </a:prstGeom>
          <a:ln w="381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8125453" y="3084389"/>
            <a:ext cx="926050" cy="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8115399" y="2508325"/>
            <a:ext cx="0" cy="576064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>
            <a:off x="7889322" y="2508325"/>
            <a:ext cx="216024" cy="0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9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对角圆角矩形 36"/>
          <p:cNvSpPr/>
          <p:nvPr/>
        </p:nvSpPr>
        <p:spPr>
          <a:xfrm>
            <a:off x="1175565" y="3140968"/>
            <a:ext cx="1971282" cy="648072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5AD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1346647" y="4077071"/>
            <a:ext cx="599454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 smtClean="0">
                <a:latin typeface="Impact" pitchFamily="34" charset="0"/>
                <a:ea typeface="微软雅黑" pitchFamily="34" charset="-122"/>
              </a:rPr>
              <a:t>4   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超期书归还</a:t>
            </a:r>
            <a:endParaRPr lang="zh-CN" altLang="en-US" sz="2400" dirty="0"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1346647" y="1844824"/>
            <a:ext cx="6642612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dirty="0">
                <a:latin typeface="Impact" pitchFamily="34" charset="0"/>
                <a:ea typeface="微软雅黑" pitchFamily="34" charset="-122"/>
              </a:rPr>
              <a:t>1</a:t>
            </a:r>
            <a:r>
              <a:rPr lang="en-US" altLang="zh-CN" sz="2400" dirty="0" smtClean="0">
                <a:latin typeface="Impact" pitchFamily="34" charset="0"/>
                <a:ea typeface="微软雅黑" pitchFamily="34" charset="-122"/>
              </a:rPr>
              <a:t>   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借阅证无法读取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1346647" y="2588906"/>
            <a:ext cx="671462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dirty="0" smtClean="0">
                <a:latin typeface="Impact" pitchFamily="34" charset="0"/>
                <a:ea typeface="微软雅黑" pitchFamily="34" charset="-122"/>
              </a:rPr>
              <a:t>2   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借阅书籍数量与设备检测书籍数量不一致</a:t>
            </a:r>
          </a:p>
        </p:txBody>
      </p:sp>
      <p:sp>
        <p:nvSpPr>
          <p:cNvPr id="10" name="TextBox 11"/>
          <p:cNvSpPr txBox="1"/>
          <p:nvPr/>
        </p:nvSpPr>
        <p:spPr>
          <a:xfrm>
            <a:off x="1346647" y="3332989"/>
            <a:ext cx="383430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3   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续借失败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1346647" y="4792271"/>
            <a:ext cx="599454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 smtClean="0">
                <a:latin typeface="Impact" pitchFamily="34" charset="0"/>
                <a:ea typeface="微软雅黑" pitchFamily="34" charset="-122"/>
              </a:rPr>
              <a:t>5   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借书失败</a:t>
            </a:r>
            <a:endParaRPr lang="zh-CN" altLang="en-US" sz="2400" dirty="0"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953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19055" y="616530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续借</a:t>
            </a:r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失败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482551" y="260648"/>
            <a:ext cx="11605188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超期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书不能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续借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3" r="-116" b="31216"/>
          <a:stretch/>
        </p:blipFill>
        <p:spPr>
          <a:xfrm>
            <a:off x="1778695" y="2132856"/>
            <a:ext cx="8582480" cy="36388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23511" y="1739298"/>
            <a:ext cx="11224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9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966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934" r="-456" b="44127"/>
          <a:stretch/>
        </p:blipFill>
        <p:spPr>
          <a:xfrm>
            <a:off x="1058615" y="2204864"/>
            <a:ext cx="10250053" cy="3260165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482551" y="260648"/>
            <a:ext cx="11605188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已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续借书籍不能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再续借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11543" y="1844824"/>
            <a:ext cx="11224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9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19055" y="616530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续借</a:t>
            </a:r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失败</a:t>
            </a:r>
          </a:p>
        </p:txBody>
      </p:sp>
    </p:spTree>
    <p:extLst>
      <p:ext uri="{BB962C8B-B14F-4D97-AF65-F5344CB8AC3E}">
        <p14:creationId xmlns:p14="http://schemas.microsoft.com/office/powerpoint/2010/main" val="27650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对角圆角矩形 36"/>
          <p:cNvSpPr/>
          <p:nvPr/>
        </p:nvSpPr>
        <p:spPr>
          <a:xfrm>
            <a:off x="1175565" y="3933056"/>
            <a:ext cx="2835378" cy="648072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5AD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1346647" y="4077071"/>
            <a:ext cx="599454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4   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超期书归还</a:t>
            </a:r>
            <a:endParaRPr lang="zh-CN" altLang="en-US" sz="24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1346647" y="1844824"/>
            <a:ext cx="6642612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dirty="0">
                <a:latin typeface="Impact" pitchFamily="34" charset="0"/>
                <a:ea typeface="微软雅黑" pitchFamily="34" charset="-122"/>
              </a:rPr>
              <a:t>1</a:t>
            </a:r>
            <a:r>
              <a:rPr lang="en-US" altLang="zh-CN" sz="2400" dirty="0" smtClean="0">
                <a:latin typeface="Impact" pitchFamily="34" charset="0"/>
                <a:ea typeface="微软雅黑" pitchFamily="34" charset="-122"/>
              </a:rPr>
              <a:t>   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借阅证无法读取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1346647" y="2588906"/>
            <a:ext cx="671462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dirty="0" smtClean="0">
                <a:latin typeface="Impact" pitchFamily="34" charset="0"/>
                <a:ea typeface="微软雅黑" pitchFamily="34" charset="-122"/>
              </a:rPr>
              <a:t>2   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借阅书籍数量与设备检测书籍数量不一致</a:t>
            </a:r>
          </a:p>
        </p:txBody>
      </p:sp>
      <p:sp>
        <p:nvSpPr>
          <p:cNvPr id="10" name="TextBox 11"/>
          <p:cNvSpPr txBox="1"/>
          <p:nvPr/>
        </p:nvSpPr>
        <p:spPr>
          <a:xfrm>
            <a:off x="1346647" y="3332989"/>
            <a:ext cx="383430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dirty="0" smtClean="0">
                <a:latin typeface="Impact" pitchFamily="34" charset="0"/>
                <a:ea typeface="微软雅黑" pitchFamily="34" charset="-122"/>
              </a:rPr>
              <a:t>3   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续借失败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1346647" y="4792271"/>
            <a:ext cx="599454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 smtClean="0">
                <a:latin typeface="Impact" pitchFamily="34" charset="0"/>
                <a:ea typeface="微软雅黑" pitchFamily="34" charset="-122"/>
              </a:rPr>
              <a:t>5   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借书失败</a:t>
            </a:r>
            <a:endParaRPr lang="zh-CN" altLang="en-US" sz="2400" dirty="0"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860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3931</TotalTime>
  <Words>295</Words>
  <Application>Microsoft Office PowerPoint</Application>
  <PresentationFormat>自定义</PresentationFormat>
  <Paragraphs>57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Adobe 宋体 Std L</vt:lpstr>
      <vt:lpstr>华康俪金黑W8(P)</vt:lpstr>
      <vt:lpstr>经典繁仿黑</vt:lpstr>
      <vt:lpstr>宋体</vt:lpstr>
      <vt:lpstr>微软雅黑</vt:lpstr>
      <vt:lpstr>Agency FB</vt:lpstr>
      <vt:lpstr>Arial</vt:lpstr>
      <vt:lpstr>Calibri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lenovo</cp:lastModifiedBy>
  <cp:revision>1063</cp:revision>
  <dcterms:modified xsi:type="dcterms:W3CDTF">2019-12-20T07:44:29Z</dcterms:modified>
</cp:coreProperties>
</file>